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74" r:id="rId3"/>
    <p:sldId id="275" r:id="rId4"/>
    <p:sldId id="281" r:id="rId5"/>
    <p:sldId id="277" r:id="rId6"/>
    <p:sldId id="278" r:id="rId7"/>
    <p:sldId id="279" r:id="rId8"/>
    <p:sldId id="280" r:id="rId9"/>
    <p:sldId id="276" r:id="rId10"/>
    <p:sldId id="284" r:id="rId11"/>
    <p:sldId id="285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6C807DBC-8C92-7C42-84D5-1C59FCFB9E44}">
          <p14:sldIdLst>
            <p14:sldId id="268"/>
            <p14:sldId id="274"/>
            <p14:sldId id="275"/>
            <p14:sldId id="281"/>
            <p14:sldId id="277"/>
            <p14:sldId id="278"/>
            <p14:sldId id="279"/>
            <p14:sldId id="280"/>
            <p14:sldId id="276"/>
          </p14:sldIdLst>
        </p14:section>
        <p14:section name="Pages" id="{66EC97C3-BC0F-9648-AAE8-BA458CD38442}">
          <p14:sldIdLst>
            <p14:sldId id="284"/>
            <p14:sldId id="285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">
          <p15:clr>
            <a:srgbClr val="A4A3A4"/>
          </p15:clr>
        </p15:guide>
        <p15:guide id="2" pos="56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12" autoAdjust="0"/>
    <p:restoredTop sz="94629" autoAdjust="0"/>
  </p:normalViewPr>
  <p:slideViewPr>
    <p:cSldViewPr snapToGrid="0" snapToObjects="1">
      <p:cViewPr varScale="1">
        <p:scale>
          <a:sx n="109" d="100"/>
          <a:sy n="109" d="100"/>
        </p:scale>
        <p:origin x="996" y="114"/>
      </p:cViewPr>
      <p:guideLst>
        <p:guide orient="horz" pos="159"/>
        <p:guide pos="5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25EDF-6FC7-4C98-B50A-04648EB8746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9007610-F361-4687-A959-70581B83A1FF}">
      <dgm:prSet phldrT="[Text]"/>
      <dgm:spPr/>
      <dgm:t>
        <a:bodyPr/>
        <a:lstStyle/>
        <a:p>
          <a:r>
            <a:rPr lang="en-GB" dirty="0" smtClean="0"/>
            <a:t>Abigail</a:t>
          </a:r>
          <a:endParaRPr lang="en-GB" dirty="0"/>
        </a:p>
      </dgm:t>
    </dgm:pt>
    <dgm:pt modelId="{9F922CB3-53A0-4A0C-83D4-D2E44C474DDA}" type="parTrans" cxnId="{764C5BC0-8515-4D61-AC7F-605534382D9C}">
      <dgm:prSet/>
      <dgm:spPr/>
      <dgm:t>
        <a:bodyPr/>
        <a:lstStyle/>
        <a:p>
          <a:endParaRPr lang="en-GB"/>
        </a:p>
      </dgm:t>
    </dgm:pt>
    <dgm:pt modelId="{A335F3F5-87C6-44DE-BB21-404B6BD481DE}" type="sibTrans" cxnId="{764C5BC0-8515-4D61-AC7F-605534382D9C}">
      <dgm:prSet/>
      <dgm:spPr/>
      <dgm:t>
        <a:bodyPr/>
        <a:lstStyle/>
        <a:p>
          <a:endParaRPr lang="en-GB"/>
        </a:p>
      </dgm:t>
    </dgm:pt>
    <dgm:pt modelId="{0BB8E61A-CAFB-44C1-BE6B-A23AF3A0D239}">
      <dgm:prSet phldrT="[Text]"/>
      <dgm:spPr/>
      <dgm:t>
        <a:bodyPr/>
        <a:lstStyle/>
        <a:p>
          <a:r>
            <a:rPr lang="en-GB" dirty="0" smtClean="0"/>
            <a:t>Mum</a:t>
          </a:r>
          <a:endParaRPr lang="en-GB" dirty="0"/>
        </a:p>
      </dgm:t>
    </dgm:pt>
    <dgm:pt modelId="{2300CBA5-84C1-4F25-B5B0-7C13C64BD17A}" type="parTrans" cxnId="{FF3A7F2B-2FFB-4329-9948-B491599002CE}">
      <dgm:prSet/>
      <dgm:spPr/>
      <dgm:t>
        <a:bodyPr/>
        <a:lstStyle/>
        <a:p>
          <a:endParaRPr lang="en-GB"/>
        </a:p>
      </dgm:t>
    </dgm:pt>
    <dgm:pt modelId="{D8B57C36-BE5B-457C-B495-3BF5AAADEBE5}" type="sibTrans" cxnId="{FF3A7F2B-2FFB-4329-9948-B491599002CE}">
      <dgm:prSet/>
      <dgm:spPr/>
      <dgm:t>
        <a:bodyPr/>
        <a:lstStyle/>
        <a:p>
          <a:endParaRPr lang="en-GB"/>
        </a:p>
      </dgm:t>
    </dgm:pt>
    <dgm:pt modelId="{460C7BF2-F379-405D-B1A2-5EF4E5443CF6}">
      <dgm:prSet phldrT="[Text]"/>
      <dgm:spPr/>
      <dgm:t>
        <a:bodyPr/>
        <a:lstStyle/>
        <a:p>
          <a:r>
            <a:rPr lang="en-GB" dirty="0" smtClean="0"/>
            <a:t>Step dad</a:t>
          </a:r>
          <a:endParaRPr lang="en-GB" dirty="0"/>
        </a:p>
      </dgm:t>
    </dgm:pt>
    <dgm:pt modelId="{B0AF2792-17C9-4BA1-8CA6-067C8E5E8BC8}" type="parTrans" cxnId="{3F8EE64B-140E-450F-BDB6-3DDED0E3ABF5}">
      <dgm:prSet/>
      <dgm:spPr/>
      <dgm:t>
        <a:bodyPr/>
        <a:lstStyle/>
        <a:p>
          <a:endParaRPr lang="en-GB"/>
        </a:p>
      </dgm:t>
    </dgm:pt>
    <dgm:pt modelId="{5A63E7E6-BDAF-44E9-A1E6-61030EB593A9}" type="sibTrans" cxnId="{3F8EE64B-140E-450F-BDB6-3DDED0E3ABF5}">
      <dgm:prSet/>
      <dgm:spPr/>
      <dgm:t>
        <a:bodyPr/>
        <a:lstStyle/>
        <a:p>
          <a:endParaRPr lang="en-GB"/>
        </a:p>
      </dgm:t>
    </dgm:pt>
    <dgm:pt modelId="{B043A453-7ADB-4596-AC2F-230B8B1DA9C8}">
      <dgm:prSet phldrT="[Text]"/>
      <dgm:spPr/>
      <dgm:t>
        <a:bodyPr/>
        <a:lstStyle/>
        <a:p>
          <a:r>
            <a:rPr lang="en-GB" dirty="0" smtClean="0"/>
            <a:t>Birth dad</a:t>
          </a:r>
          <a:endParaRPr lang="en-GB" dirty="0"/>
        </a:p>
      </dgm:t>
    </dgm:pt>
    <dgm:pt modelId="{24A2FC11-F4E5-4052-A0C6-F3367B33AB15}" type="parTrans" cxnId="{3F1E3DF6-A988-47A3-AE58-6BF63B579A84}">
      <dgm:prSet/>
      <dgm:spPr/>
      <dgm:t>
        <a:bodyPr/>
        <a:lstStyle/>
        <a:p>
          <a:endParaRPr lang="en-GB"/>
        </a:p>
      </dgm:t>
    </dgm:pt>
    <dgm:pt modelId="{06CEC049-AB98-4AE3-933F-E91124A2F98E}" type="sibTrans" cxnId="{3F1E3DF6-A988-47A3-AE58-6BF63B579A84}">
      <dgm:prSet/>
      <dgm:spPr/>
      <dgm:t>
        <a:bodyPr/>
        <a:lstStyle/>
        <a:p>
          <a:endParaRPr lang="en-GB"/>
        </a:p>
      </dgm:t>
    </dgm:pt>
    <dgm:pt modelId="{59882F23-519E-472E-B184-C07A2A9FE564}">
      <dgm:prSet phldrT="[Text]"/>
      <dgm:spPr/>
      <dgm:t>
        <a:bodyPr/>
        <a:lstStyle/>
        <a:p>
          <a:r>
            <a:rPr lang="en-GB" dirty="0" smtClean="0"/>
            <a:t>Siblings</a:t>
          </a:r>
          <a:endParaRPr lang="en-GB" dirty="0"/>
        </a:p>
      </dgm:t>
    </dgm:pt>
    <dgm:pt modelId="{C847C83D-BE54-4F70-9ADF-FEF673B97CED}" type="parTrans" cxnId="{A717CBB1-999B-4716-A5E4-568BC41D071B}">
      <dgm:prSet/>
      <dgm:spPr/>
      <dgm:t>
        <a:bodyPr/>
        <a:lstStyle/>
        <a:p>
          <a:endParaRPr lang="en-GB"/>
        </a:p>
      </dgm:t>
    </dgm:pt>
    <dgm:pt modelId="{C27228F6-B114-4863-A07B-89209157C799}" type="sibTrans" cxnId="{A717CBB1-999B-4716-A5E4-568BC41D071B}">
      <dgm:prSet/>
      <dgm:spPr/>
      <dgm:t>
        <a:bodyPr/>
        <a:lstStyle/>
        <a:p>
          <a:endParaRPr lang="en-GB"/>
        </a:p>
      </dgm:t>
    </dgm:pt>
    <dgm:pt modelId="{D48B7DD5-07B1-417E-838B-E887588B0BD0}" type="pres">
      <dgm:prSet presAssocID="{98225EDF-6FC7-4C98-B50A-04648EB8746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A1A43FE-1D44-4E2B-B3FF-ABEAD3E6A57A}" type="pres">
      <dgm:prSet presAssocID="{69007610-F361-4687-A959-70581B83A1FF}" presName="centerShape" presStyleLbl="node0" presStyleIdx="0" presStyleCnt="1"/>
      <dgm:spPr/>
      <dgm:t>
        <a:bodyPr/>
        <a:lstStyle/>
        <a:p>
          <a:endParaRPr lang="en-GB"/>
        </a:p>
      </dgm:t>
    </dgm:pt>
    <dgm:pt modelId="{8028A6BC-C505-4B5E-A432-1BA7BEDFA41B}" type="pres">
      <dgm:prSet presAssocID="{0BB8E61A-CAFB-44C1-BE6B-A23AF3A0D2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1E5BF89-7FF0-4489-8419-7986F62ED48C}" type="pres">
      <dgm:prSet presAssocID="{0BB8E61A-CAFB-44C1-BE6B-A23AF3A0D239}" presName="dummy" presStyleCnt="0"/>
      <dgm:spPr/>
    </dgm:pt>
    <dgm:pt modelId="{F93B2AAC-72D4-4701-A6F6-90429CDB3B8E}" type="pres">
      <dgm:prSet presAssocID="{D8B57C36-BE5B-457C-B495-3BF5AAADEBE5}" presName="sibTrans" presStyleLbl="sibTrans2D1" presStyleIdx="0" presStyleCnt="4"/>
      <dgm:spPr/>
      <dgm:t>
        <a:bodyPr/>
        <a:lstStyle/>
        <a:p>
          <a:endParaRPr lang="en-GB"/>
        </a:p>
      </dgm:t>
    </dgm:pt>
    <dgm:pt modelId="{76489116-6AE3-4D6D-AA27-0A498640B578}" type="pres">
      <dgm:prSet presAssocID="{460C7BF2-F379-405D-B1A2-5EF4E5443CF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8178F25-12A7-4587-9037-2B8B24BCF445}" type="pres">
      <dgm:prSet presAssocID="{460C7BF2-F379-405D-B1A2-5EF4E5443CF6}" presName="dummy" presStyleCnt="0"/>
      <dgm:spPr/>
    </dgm:pt>
    <dgm:pt modelId="{DA7DFE2A-88D1-4BA8-8823-F1A66D5C8462}" type="pres">
      <dgm:prSet presAssocID="{5A63E7E6-BDAF-44E9-A1E6-61030EB593A9}" presName="sibTrans" presStyleLbl="sibTrans2D1" presStyleIdx="1" presStyleCnt="4"/>
      <dgm:spPr/>
      <dgm:t>
        <a:bodyPr/>
        <a:lstStyle/>
        <a:p>
          <a:endParaRPr lang="en-GB"/>
        </a:p>
      </dgm:t>
    </dgm:pt>
    <dgm:pt modelId="{6BB9E1F1-FC58-4B91-9924-51C50BA74414}" type="pres">
      <dgm:prSet presAssocID="{B043A453-7ADB-4596-AC2F-230B8B1DA9C8}" presName="node" presStyleLbl="node1" presStyleIdx="2" presStyleCnt="4" custScaleX="1000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4254E26-C6AF-4B4F-95BF-9A72DBC5C7EC}" type="pres">
      <dgm:prSet presAssocID="{B043A453-7ADB-4596-AC2F-230B8B1DA9C8}" presName="dummy" presStyleCnt="0"/>
      <dgm:spPr/>
    </dgm:pt>
    <dgm:pt modelId="{602EA3B4-D904-45F8-887A-0E35A36FEDF0}" type="pres">
      <dgm:prSet presAssocID="{06CEC049-AB98-4AE3-933F-E91124A2F98E}" presName="sibTrans" presStyleLbl="sibTrans2D1" presStyleIdx="2" presStyleCnt="4"/>
      <dgm:spPr/>
      <dgm:t>
        <a:bodyPr/>
        <a:lstStyle/>
        <a:p>
          <a:endParaRPr lang="en-GB"/>
        </a:p>
      </dgm:t>
    </dgm:pt>
    <dgm:pt modelId="{E9E8BFD9-140A-4B68-A8C3-4B629E509769}" type="pres">
      <dgm:prSet presAssocID="{59882F23-519E-472E-B184-C07A2A9FE56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E258EB1-1054-4E89-B2EA-164674BC3C5C}" type="pres">
      <dgm:prSet presAssocID="{59882F23-519E-472E-B184-C07A2A9FE564}" presName="dummy" presStyleCnt="0"/>
      <dgm:spPr/>
    </dgm:pt>
    <dgm:pt modelId="{544EB747-B9B3-4634-BAF2-7BF48536F134}" type="pres">
      <dgm:prSet presAssocID="{C27228F6-B114-4863-A07B-89209157C799}" presName="sibTrans" presStyleLbl="sibTrans2D1" presStyleIdx="3" presStyleCnt="4"/>
      <dgm:spPr/>
      <dgm:t>
        <a:bodyPr/>
        <a:lstStyle/>
        <a:p>
          <a:endParaRPr lang="en-GB"/>
        </a:p>
      </dgm:t>
    </dgm:pt>
  </dgm:ptLst>
  <dgm:cxnLst>
    <dgm:cxn modelId="{87986D2D-8652-48E7-B659-6B6C418D58D1}" type="presOf" srcId="{98225EDF-6FC7-4C98-B50A-04648EB8746A}" destId="{D48B7DD5-07B1-417E-838B-E887588B0BD0}" srcOrd="0" destOrd="0" presId="urn:microsoft.com/office/officeart/2005/8/layout/radial6"/>
    <dgm:cxn modelId="{E23F168C-5454-4E47-971B-B5667ECB36EC}" type="presOf" srcId="{0BB8E61A-CAFB-44C1-BE6B-A23AF3A0D239}" destId="{8028A6BC-C505-4B5E-A432-1BA7BEDFA41B}" srcOrd="0" destOrd="0" presId="urn:microsoft.com/office/officeart/2005/8/layout/radial6"/>
    <dgm:cxn modelId="{FF3A7F2B-2FFB-4329-9948-B491599002CE}" srcId="{69007610-F361-4687-A959-70581B83A1FF}" destId="{0BB8E61A-CAFB-44C1-BE6B-A23AF3A0D239}" srcOrd="0" destOrd="0" parTransId="{2300CBA5-84C1-4F25-B5B0-7C13C64BD17A}" sibTransId="{D8B57C36-BE5B-457C-B495-3BF5AAADEBE5}"/>
    <dgm:cxn modelId="{3D8FCB9B-DD2B-4DFD-81FF-F4723B2E8FB7}" type="presOf" srcId="{C27228F6-B114-4863-A07B-89209157C799}" destId="{544EB747-B9B3-4634-BAF2-7BF48536F134}" srcOrd="0" destOrd="0" presId="urn:microsoft.com/office/officeart/2005/8/layout/radial6"/>
    <dgm:cxn modelId="{2A5BF17D-2E3F-416F-8622-E38F48E5EEA6}" type="presOf" srcId="{69007610-F361-4687-A959-70581B83A1FF}" destId="{5A1A43FE-1D44-4E2B-B3FF-ABEAD3E6A57A}" srcOrd="0" destOrd="0" presId="urn:microsoft.com/office/officeart/2005/8/layout/radial6"/>
    <dgm:cxn modelId="{764C5BC0-8515-4D61-AC7F-605534382D9C}" srcId="{98225EDF-6FC7-4C98-B50A-04648EB8746A}" destId="{69007610-F361-4687-A959-70581B83A1FF}" srcOrd="0" destOrd="0" parTransId="{9F922CB3-53A0-4A0C-83D4-D2E44C474DDA}" sibTransId="{A335F3F5-87C6-44DE-BB21-404B6BD481DE}"/>
    <dgm:cxn modelId="{614A6261-9783-4976-964A-7951C210AC38}" type="presOf" srcId="{D8B57C36-BE5B-457C-B495-3BF5AAADEBE5}" destId="{F93B2AAC-72D4-4701-A6F6-90429CDB3B8E}" srcOrd="0" destOrd="0" presId="urn:microsoft.com/office/officeart/2005/8/layout/radial6"/>
    <dgm:cxn modelId="{3F8EE64B-140E-450F-BDB6-3DDED0E3ABF5}" srcId="{69007610-F361-4687-A959-70581B83A1FF}" destId="{460C7BF2-F379-405D-B1A2-5EF4E5443CF6}" srcOrd="1" destOrd="0" parTransId="{B0AF2792-17C9-4BA1-8CA6-067C8E5E8BC8}" sibTransId="{5A63E7E6-BDAF-44E9-A1E6-61030EB593A9}"/>
    <dgm:cxn modelId="{06D79CD8-AB6E-42C8-B29E-62E7959F8488}" type="presOf" srcId="{B043A453-7ADB-4596-AC2F-230B8B1DA9C8}" destId="{6BB9E1F1-FC58-4B91-9924-51C50BA74414}" srcOrd="0" destOrd="0" presId="urn:microsoft.com/office/officeart/2005/8/layout/radial6"/>
    <dgm:cxn modelId="{A717CBB1-999B-4716-A5E4-568BC41D071B}" srcId="{69007610-F361-4687-A959-70581B83A1FF}" destId="{59882F23-519E-472E-B184-C07A2A9FE564}" srcOrd="3" destOrd="0" parTransId="{C847C83D-BE54-4F70-9ADF-FEF673B97CED}" sibTransId="{C27228F6-B114-4863-A07B-89209157C799}"/>
    <dgm:cxn modelId="{E8E65311-0487-48C1-A646-7273DA497DA5}" type="presOf" srcId="{06CEC049-AB98-4AE3-933F-E91124A2F98E}" destId="{602EA3B4-D904-45F8-887A-0E35A36FEDF0}" srcOrd="0" destOrd="0" presId="urn:microsoft.com/office/officeart/2005/8/layout/radial6"/>
    <dgm:cxn modelId="{28F9B111-2A88-4BF6-8ED3-25ECA3EAB06F}" type="presOf" srcId="{5A63E7E6-BDAF-44E9-A1E6-61030EB593A9}" destId="{DA7DFE2A-88D1-4BA8-8823-F1A66D5C8462}" srcOrd="0" destOrd="0" presId="urn:microsoft.com/office/officeart/2005/8/layout/radial6"/>
    <dgm:cxn modelId="{3F1E3DF6-A988-47A3-AE58-6BF63B579A84}" srcId="{69007610-F361-4687-A959-70581B83A1FF}" destId="{B043A453-7ADB-4596-AC2F-230B8B1DA9C8}" srcOrd="2" destOrd="0" parTransId="{24A2FC11-F4E5-4052-A0C6-F3367B33AB15}" sibTransId="{06CEC049-AB98-4AE3-933F-E91124A2F98E}"/>
    <dgm:cxn modelId="{86AA7C24-8367-48C9-9301-82F61110E875}" type="presOf" srcId="{59882F23-519E-472E-B184-C07A2A9FE564}" destId="{E9E8BFD9-140A-4B68-A8C3-4B629E509769}" srcOrd="0" destOrd="0" presId="urn:microsoft.com/office/officeart/2005/8/layout/radial6"/>
    <dgm:cxn modelId="{4403B7FC-8D31-4B6B-A472-AE705D7BE508}" type="presOf" srcId="{460C7BF2-F379-405D-B1A2-5EF4E5443CF6}" destId="{76489116-6AE3-4D6D-AA27-0A498640B578}" srcOrd="0" destOrd="0" presId="urn:microsoft.com/office/officeart/2005/8/layout/radial6"/>
    <dgm:cxn modelId="{EB4CB1D6-7BD6-4362-925C-AC79571C363C}" type="presParOf" srcId="{D48B7DD5-07B1-417E-838B-E887588B0BD0}" destId="{5A1A43FE-1D44-4E2B-B3FF-ABEAD3E6A57A}" srcOrd="0" destOrd="0" presId="urn:microsoft.com/office/officeart/2005/8/layout/radial6"/>
    <dgm:cxn modelId="{333F7B7A-38D2-45B7-B4FB-018C7C285455}" type="presParOf" srcId="{D48B7DD5-07B1-417E-838B-E887588B0BD0}" destId="{8028A6BC-C505-4B5E-A432-1BA7BEDFA41B}" srcOrd="1" destOrd="0" presId="urn:microsoft.com/office/officeart/2005/8/layout/radial6"/>
    <dgm:cxn modelId="{451309A4-564E-47B5-805D-F2CEC2C73B66}" type="presParOf" srcId="{D48B7DD5-07B1-417E-838B-E887588B0BD0}" destId="{11E5BF89-7FF0-4489-8419-7986F62ED48C}" srcOrd="2" destOrd="0" presId="urn:microsoft.com/office/officeart/2005/8/layout/radial6"/>
    <dgm:cxn modelId="{9438D2CD-6BDA-41D9-A939-C37AFBF87C86}" type="presParOf" srcId="{D48B7DD5-07B1-417E-838B-E887588B0BD0}" destId="{F93B2AAC-72D4-4701-A6F6-90429CDB3B8E}" srcOrd="3" destOrd="0" presId="urn:microsoft.com/office/officeart/2005/8/layout/radial6"/>
    <dgm:cxn modelId="{B9FF60EF-E9E8-47D3-AD2C-FEB01DB9DA33}" type="presParOf" srcId="{D48B7DD5-07B1-417E-838B-E887588B0BD0}" destId="{76489116-6AE3-4D6D-AA27-0A498640B578}" srcOrd="4" destOrd="0" presId="urn:microsoft.com/office/officeart/2005/8/layout/radial6"/>
    <dgm:cxn modelId="{6E7D1B04-C816-4EF6-9164-F1B8B30389BB}" type="presParOf" srcId="{D48B7DD5-07B1-417E-838B-E887588B0BD0}" destId="{A8178F25-12A7-4587-9037-2B8B24BCF445}" srcOrd="5" destOrd="0" presId="urn:microsoft.com/office/officeart/2005/8/layout/radial6"/>
    <dgm:cxn modelId="{275047AD-0544-4DB4-8285-F751442EC62D}" type="presParOf" srcId="{D48B7DD5-07B1-417E-838B-E887588B0BD0}" destId="{DA7DFE2A-88D1-4BA8-8823-F1A66D5C8462}" srcOrd="6" destOrd="0" presId="urn:microsoft.com/office/officeart/2005/8/layout/radial6"/>
    <dgm:cxn modelId="{964F3C09-E5FC-4898-B5E2-9CC4072BC68F}" type="presParOf" srcId="{D48B7DD5-07B1-417E-838B-E887588B0BD0}" destId="{6BB9E1F1-FC58-4B91-9924-51C50BA74414}" srcOrd="7" destOrd="0" presId="urn:microsoft.com/office/officeart/2005/8/layout/radial6"/>
    <dgm:cxn modelId="{882C5219-A78C-44FA-8335-09139CE2B0D6}" type="presParOf" srcId="{D48B7DD5-07B1-417E-838B-E887588B0BD0}" destId="{D4254E26-C6AF-4B4F-95BF-9A72DBC5C7EC}" srcOrd="8" destOrd="0" presId="urn:microsoft.com/office/officeart/2005/8/layout/radial6"/>
    <dgm:cxn modelId="{0A8CF2A5-13AB-4B77-B0E8-CEE680C09645}" type="presParOf" srcId="{D48B7DD5-07B1-417E-838B-E887588B0BD0}" destId="{602EA3B4-D904-45F8-887A-0E35A36FEDF0}" srcOrd="9" destOrd="0" presId="urn:microsoft.com/office/officeart/2005/8/layout/radial6"/>
    <dgm:cxn modelId="{EB6C761B-0822-4AAF-ACEB-FE07F69F0DD2}" type="presParOf" srcId="{D48B7DD5-07B1-417E-838B-E887588B0BD0}" destId="{E9E8BFD9-140A-4B68-A8C3-4B629E509769}" srcOrd="10" destOrd="0" presId="urn:microsoft.com/office/officeart/2005/8/layout/radial6"/>
    <dgm:cxn modelId="{BEC834DB-4B58-42AA-876D-BC548FC80AC5}" type="presParOf" srcId="{D48B7DD5-07B1-417E-838B-E887588B0BD0}" destId="{4E258EB1-1054-4E89-B2EA-164674BC3C5C}" srcOrd="11" destOrd="0" presId="urn:microsoft.com/office/officeart/2005/8/layout/radial6"/>
    <dgm:cxn modelId="{0C2C82BF-F02A-43B6-B085-0E5F7B415677}" type="presParOf" srcId="{D48B7DD5-07B1-417E-838B-E887588B0BD0}" destId="{544EB747-B9B3-4634-BAF2-7BF48536F134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7F0FFC-88FF-47C8-80F9-FC89AAC7805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BC07F6F-9E5B-40EC-B836-CAE7553C56D9}">
      <dgm:prSet phldrT="[Text]"/>
      <dgm:spPr/>
      <dgm:t>
        <a:bodyPr/>
        <a:lstStyle/>
        <a:p>
          <a:r>
            <a:rPr lang="en-GB" dirty="0" smtClean="0"/>
            <a:t>Elizabeth</a:t>
          </a:r>
          <a:endParaRPr lang="en-GB" dirty="0"/>
        </a:p>
      </dgm:t>
    </dgm:pt>
    <dgm:pt modelId="{560808F3-C43D-4131-AD10-BDC01ACF7FA3}" type="parTrans" cxnId="{6D6A016D-9BB1-4256-8E92-1185AF384DC6}">
      <dgm:prSet/>
      <dgm:spPr/>
      <dgm:t>
        <a:bodyPr/>
        <a:lstStyle/>
        <a:p>
          <a:endParaRPr lang="en-GB"/>
        </a:p>
      </dgm:t>
    </dgm:pt>
    <dgm:pt modelId="{7F9CA005-3B51-45BD-8E94-33AFB9D9CBEB}" type="sibTrans" cxnId="{6D6A016D-9BB1-4256-8E92-1185AF384DC6}">
      <dgm:prSet/>
      <dgm:spPr/>
      <dgm:t>
        <a:bodyPr/>
        <a:lstStyle/>
        <a:p>
          <a:endParaRPr lang="en-GB"/>
        </a:p>
      </dgm:t>
    </dgm:pt>
    <dgm:pt modelId="{C3B84879-D8F0-4894-B57D-E03693FE1470}">
      <dgm:prSet phldrT="[Text]"/>
      <dgm:spPr/>
      <dgm:t>
        <a:bodyPr/>
        <a:lstStyle/>
        <a:p>
          <a:r>
            <a:rPr lang="en-GB" dirty="0" smtClean="0"/>
            <a:t>Sister</a:t>
          </a:r>
          <a:endParaRPr lang="en-GB" dirty="0"/>
        </a:p>
      </dgm:t>
    </dgm:pt>
    <dgm:pt modelId="{D1CAA127-1AF3-4353-B03B-A1C303C2CA97}" type="parTrans" cxnId="{72AD947B-5278-4F02-AAE0-760BD69CD22D}">
      <dgm:prSet/>
      <dgm:spPr/>
      <dgm:t>
        <a:bodyPr/>
        <a:lstStyle/>
        <a:p>
          <a:endParaRPr lang="en-GB"/>
        </a:p>
      </dgm:t>
    </dgm:pt>
    <dgm:pt modelId="{DFF0C566-3EAA-444E-8B4D-9000EE01401A}" type="sibTrans" cxnId="{72AD947B-5278-4F02-AAE0-760BD69CD22D}">
      <dgm:prSet/>
      <dgm:spPr/>
      <dgm:t>
        <a:bodyPr/>
        <a:lstStyle/>
        <a:p>
          <a:endParaRPr lang="en-GB"/>
        </a:p>
      </dgm:t>
    </dgm:pt>
    <dgm:pt modelId="{7F48B161-A4BD-40CB-BD5A-73DA955AF292}">
      <dgm:prSet phldrT="[Text]"/>
      <dgm:spPr/>
      <dgm:t>
        <a:bodyPr/>
        <a:lstStyle/>
        <a:p>
          <a:r>
            <a:rPr lang="en-GB" dirty="0" smtClean="0"/>
            <a:t>Mum</a:t>
          </a:r>
          <a:endParaRPr lang="en-GB" dirty="0"/>
        </a:p>
      </dgm:t>
    </dgm:pt>
    <dgm:pt modelId="{8ABDA11E-A698-4D12-8551-459C83E547F1}" type="parTrans" cxnId="{E0AD0B72-C2D5-40F0-93E7-6AF251E4309C}">
      <dgm:prSet/>
      <dgm:spPr/>
      <dgm:t>
        <a:bodyPr/>
        <a:lstStyle/>
        <a:p>
          <a:endParaRPr lang="en-GB"/>
        </a:p>
      </dgm:t>
    </dgm:pt>
    <dgm:pt modelId="{D213076D-EC13-43DD-8D37-A04E5D3CF18E}" type="sibTrans" cxnId="{E0AD0B72-C2D5-40F0-93E7-6AF251E4309C}">
      <dgm:prSet/>
      <dgm:spPr/>
      <dgm:t>
        <a:bodyPr/>
        <a:lstStyle/>
        <a:p>
          <a:endParaRPr lang="en-GB"/>
        </a:p>
      </dgm:t>
    </dgm:pt>
    <dgm:pt modelId="{DD7FE551-A603-47ED-9B60-B199F1BBDA4D}">
      <dgm:prSet phldrT="[Text]"/>
      <dgm:spPr/>
      <dgm:t>
        <a:bodyPr/>
        <a:lstStyle/>
        <a:p>
          <a:r>
            <a:rPr lang="en-GB" dirty="0" smtClean="0"/>
            <a:t>DAD</a:t>
          </a:r>
          <a:endParaRPr lang="en-GB" dirty="0"/>
        </a:p>
      </dgm:t>
    </dgm:pt>
    <dgm:pt modelId="{1E2081C9-CD37-4403-807E-6EA7BE5BEB24}" type="parTrans" cxnId="{A07A1766-C830-49AC-9DF7-2776C671E0EC}">
      <dgm:prSet/>
      <dgm:spPr/>
      <dgm:t>
        <a:bodyPr/>
        <a:lstStyle/>
        <a:p>
          <a:endParaRPr lang="en-GB"/>
        </a:p>
      </dgm:t>
    </dgm:pt>
    <dgm:pt modelId="{66CC8D8B-6459-4440-893B-00CC334337D4}" type="sibTrans" cxnId="{A07A1766-C830-49AC-9DF7-2776C671E0EC}">
      <dgm:prSet/>
      <dgm:spPr/>
      <dgm:t>
        <a:bodyPr/>
        <a:lstStyle/>
        <a:p>
          <a:endParaRPr lang="en-GB"/>
        </a:p>
      </dgm:t>
    </dgm:pt>
    <dgm:pt modelId="{9B710E41-229C-4A5F-BE14-ECB0626C635D}" type="pres">
      <dgm:prSet presAssocID="{327F0FFC-88FF-47C8-80F9-FC89AAC780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DE3136D-DB03-445C-AC70-8445EAAA85FA}" type="pres">
      <dgm:prSet presAssocID="{8BC07F6F-9E5B-40EC-B836-CAE7553C56D9}" presName="centerShape" presStyleLbl="node0" presStyleIdx="0" presStyleCnt="1"/>
      <dgm:spPr/>
      <dgm:t>
        <a:bodyPr/>
        <a:lstStyle/>
        <a:p>
          <a:endParaRPr lang="en-GB"/>
        </a:p>
      </dgm:t>
    </dgm:pt>
    <dgm:pt modelId="{F571A6AE-650D-494A-8F4A-A9BAC452B008}" type="pres">
      <dgm:prSet presAssocID="{D1CAA127-1AF3-4353-B03B-A1C303C2CA97}" presName="parTrans" presStyleLbl="bgSibTrans2D1" presStyleIdx="0" presStyleCnt="3"/>
      <dgm:spPr/>
      <dgm:t>
        <a:bodyPr/>
        <a:lstStyle/>
        <a:p>
          <a:endParaRPr lang="en-GB"/>
        </a:p>
      </dgm:t>
    </dgm:pt>
    <dgm:pt modelId="{9D730EDE-46D8-455E-978B-153825718210}" type="pres">
      <dgm:prSet presAssocID="{C3B84879-D8F0-4894-B57D-E03693FE1470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74A96D-9977-4721-AA42-BC1AC985B7C4}" type="pres">
      <dgm:prSet presAssocID="{8ABDA11E-A698-4D12-8551-459C83E547F1}" presName="parTrans" presStyleLbl="bgSibTrans2D1" presStyleIdx="1" presStyleCnt="3"/>
      <dgm:spPr/>
      <dgm:t>
        <a:bodyPr/>
        <a:lstStyle/>
        <a:p>
          <a:endParaRPr lang="en-GB"/>
        </a:p>
      </dgm:t>
    </dgm:pt>
    <dgm:pt modelId="{4932E419-2E67-4862-AA92-745EB3E624FD}" type="pres">
      <dgm:prSet presAssocID="{7F48B161-A4BD-40CB-BD5A-73DA955AF2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5632C1-F4B7-483D-9275-DA52BABB1DD8}" type="pres">
      <dgm:prSet presAssocID="{1E2081C9-CD37-4403-807E-6EA7BE5BEB24}" presName="parTrans" presStyleLbl="bgSibTrans2D1" presStyleIdx="2" presStyleCnt="3"/>
      <dgm:spPr/>
      <dgm:t>
        <a:bodyPr/>
        <a:lstStyle/>
        <a:p>
          <a:endParaRPr lang="en-GB"/>
        </a:p>
      </dgm:t>
    </dgm:pt>
    <dgm:pt modelId="{964ABEBD-975E-43F8-8593-93E0CFCC3268}" type="pres">
      <dgm:prSet presAssocID="{DD7FE551-A603-47ED-9B60-B199F1BBDA4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BB87458-8811-43DE-B9F5-EDC5861AB576}" type="presOf" srcId="{1E2081C9-CD37-4403-807E-6EA7BE5BEB24}" destId="{6D5632C1-F4B7-483D-9275-DA52BABB1DD8}" srcOrd="0" destOrd="0" presId="urn:microsoft.com/office/officeart/2005/8/layout/radial4"/>
    <dgm:cxn modelId="{FFB5100F-A206-4555-833C-0D3868604D8A}" type="presOf" srcId="{7F48B161-A4BD-40CB-BD5A-73DA955AF292}" destId="{4932E419-2E67-4862-AA92-745EB3E624FD}" srcOrd="0" destOrd="0" presId="urn:microsoft.com/office/officeart/2005/8/layout/radial4"/>
    <dgm:cxn modelId="{6D6A016D-9BB1-4256-8E92-1185AF384DC6}" srcId="{327F0FFC-88FF-47C8-80F9-FC89AAC78059}" destId="{8BC07F6F-9E5B-40EC-B836-CAE7553C56D9}" srcOrd="0" destOrd="0" parTransId="{560808F3-C43D-4131-AD10-BDC01ACF7FA3}" sibTransId="{7F9CA005-3B51-45BD-8E94-33AFB9D9CBEB}"/>
    <dgm:cxn modelId="{C7752A5F-5DF5-4098-9C6C-C66679E42454}" type="presOf" srcId="{8BC07F6F-9E5B-40EC-B836-CAE7553C56D9}" destId="{9DE3136D-DB03-445C-AC70-8445EAAA85FA}" srcOrd="0" destOrd="0" presId="urn:microsoft.com/office/officeart/2005/8/layout/radial4"/>
    <dgm:cxn modelId="{85061AC4-B0D7-4F64-B2DF-104273B41AE0}" type="presOf" srcId="{8ABDA11E-A698-4D12-8551-459C83E547F1}" destId="{0C74A96D-9977-4721-AA42-BC1AC985B7C4}" srcOrd="0" destOrd="0" presId="urn:microsoft.com/office/officeart/2005/8/layout/radial4"/>
    <dgm:cxn modelId="{E7C5E91D-85D1-43D1-9DC5-95011241A65A}" type="presOf" srcId="{C3B84879-D8F0-4894-B57D-E03693FE1470}" destId="{9D730EDE-46D8-455E-978B-153825718210}" srcOrd="0" destOrd="0" presId="urn:microsoft.com/office/officeart/2005/8/layout/radial4"/>
    <dgm:cxn modelId="{030891DB-F3FB-4ED5-9633-389C4B38D2F2}" type="presOf" srcId="{DD7FE551-A603-47ED-9B60-B199F1BBDA4D}" destId="{964ABEBD-975E-43F8-8593-93E0CFCC3268}" srcOrd="0" destOrd="0" presId="urn:microsoft.com/office/officeart/2005/8/layout/radial4"/>
    <dgm:cxn modelId="{E0AD0B72-C2D5-40F0-93E7-6AF251E4309C}" srcId="{8BC07F6F-9E5B-40EC-B836-CAE7553C56D9}" destId="{7F48B161-A4BD-40CB-BD5A-73DA955AF292}" srcOrd="1" destOrd="0" parTransId="{8ABDA11E-A698-4D12-8551-459C83E547F1}" sibTransId="{D213076D-EC13-43DD-8D37-A04E5D3CF18E}"/>
    <dgm:cxn modelId="{101E5F89-C898-4BA6-A084-AF5A562F5FF5}" type="presOf" srcId="{327F0FFC-88FF-47C8-80F9-FC89AAC78059}" destId="{9B710E41-229C-4A5F-BE14-ECB0626C635D}" srcOrd="0" destOrd="0" presId="urn:microsoft.com/office/officeart/2005/8/layout/radial4"/>
    <dgm:cxn modelId="{E8B91D2C-36D3-4B07-A9A9-80436743390E}" type="presOf" srcId="{D1CAA127-1AF3-4353-B03B-A1C303C2CA97}" destId="{F571A6AE-650D-494A-8F4A-A9BAC452B008}" srcOrd="0" destOrd="0" presId="urn:microsoft.com/office/officeart/2005/8/layout/radial4"/>
    <dgm:cxn modelId="{72AD947B-5278-4F02-AAE0-760BD69CD22D}" srcId="{8BC07F6F-9E5B-40EC-B836-CAE7553C56D9}" destId="{C3B84879-D8F0-4894-B57D-E03693FE1470}" srcOrd="0" destOrd="0" parTransId="{D1CAA127-1AF3-4353-B03B-A1C303C2CA97}" sibTransId="{DFF0C566-3EAA-444E-8B4D-9000EE01401A}"/>
    <dgm:cxn modelId="{A07A1766-C830-49AC-9DF7-2776C671E0EC}" srcId="{8BC07F6F-9E5B-40EC-B836-CAE7553C56D9}" destId="{DD7FE551-A603-47ED-9B60-B199F1BBDA4D}" srcOrd="2" destOrd="0" parTransId="{1E2081C9-CD37-4403-807E-6EA7BE5BEB24}" sibTransId="{66CC8D8B-6459-4440-893B-00CC334337D4}"/>
    <dgm:cxn modelId="{B8175D01-3079-4479-A9A4-562765E55410}" type="presParOf" srcId="{9B710E41-229C-4A5F-BE14-ECB0626C635D}" destId="{9DE3136D-DB03-445C-AC70-8445EAAA85FA}" srcOrd="0" destOrd="0" presId="urn:microsoft.com/office/officeart/2005/8/layout/radial4"/>
    <dgm:cxn modelId="{601F67EB-F498-4CD1-8679-5D430B080504}" type="presParOf" srcId="{9B710E41-229C-4A5F-BE14-ECB0626C635D}" destId="{F571A6AE-650D-494A-8F4A-A9BAC452B008}" srcOrd="1" destOrd="0" presId="urn:microsoft.com/office/officeart/2005/8/layout/radial4"/>
    <dgm:cxn modelId="{DB636890-AF2B-4F3C-9B6A-A195E620A3BE}" type="presParOf" srcId="{9B710E41-229C-4A5F-BE14-ECB0626C635D}" destId="{9D730EDE-46D8-455E-978B-153825718210}" srcOrd="2" destOrd="0" presId="urn:microsoft.com/office/officeart/2005/8/layout/radial4"/>
    <dgm:cxn modelId="{78E53C5D-0B61-408A-B012-99CC95349DB8}" type="presParOf" srcId="{9B710E41-229C-4A5F-BE14-ECB0626C635D}" destId="{0C74A96D-9977-4721-AA42-BC1AC985B7C4}" srcOrd="3" destOrd="0" presId="urn:microsoft.com/office/officeart/2005/8/layout/radial4"/>
    <dgm:cxn modelId="{DEB0AAD7-622E-40E9-975B-D40B1670AA5E}" type="presParOf" srcId="{9B710E41-229C-4A5F-BE14-ECB0626C635D}" destId="{4932E419-2E67-4862-AA92-745EB3E624FD}" srcOrd="4" destOrd="0" presId="urn:microsoft.com/office/officeart/2005/8/layout/radial4"/>
    <dgm:cxn modelId="{E8D01883-21B6-4139-9976-8CEB69A8AB91}" type="presParOf" srcId="{9B710E41-229C-4A5F-BE14-ECB0626C635D}" destId="{6D5632C1-F4B7-483D-9275-DA52BABB1DD8}" srcOrd="5" destOrd="0" presId="urn:microsoft.com/office/officeart/2005/8/layout/radial4"/>
    <dgm:cxn modelId="{742E0E8A-A454-4742-A8F6-1BA783E9C4FA}" type="presParOf" srcId="{9B710E41-229C-4A5F-BE14-ECB0626C635D}" destId="{964ABEBD-975E-43F8-8593-93E0CFCC326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4EB747-B9B3-4634-BAF2-7BF48536F134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EA3B4-D904-45F8-887A-0E35A36FEDF0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7DFE2A-88D1-4BA8-8823-F1A66D5C8462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B2AAC-72D4-4701-A6F6-90429CDB3B8E}">
      <dsp:nvSpPr>
        <dsp:cNvPr id="0" name=""/>
        <dsp:cNvSpPr/>
      </dsp:nvSpPr>
      <dsp:spPr>
        <a:xfrm>
          <a:off x="1485285" y="469285"/>
          <a:ext cx="3125428" cy="3125428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1A43FE-1D44-4E2B-B3FF-ABEAD3E6A57A}">
      <dsp:nvSpPr>
        <dsp:cNvPr id="0" name=""/>
        <dsp:cNvSpPr/>
      </dsp:nvSpPr>
      <dsp:spPr>
        <a:xfrm>
          <a:off x="2328416" y="1312416"/>
          <a:ext cx="1439167" cy="14391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700" kern="1200" dirty="0" smtClean="0"/>
            <a:t>Abigail</a:t>
          </a:r>
          <a:endParaRPr lang="en-GB" sz="2700" kern="1200" dirty="0"/>
        </a:p>
      </dsp:txBody>
      <dsp:txXfrm>
        <a:off x="2539177" y="1523177"/>
        <a:ext cx="1017645" cy="1017645"/>
      </dsp:txXfrm>
    </dsp:sp>
    <dsp:sp modelId="{8028A6BC-C505-4B5E-A432-1BA7BEDFA41B}">
      <dsp:nvSpPr>
        <dsp:cNvPr id="0" name=""/>
        <dsp:cNvSpPr/>
      </dsp:nvSpPr>
      <dsp:spPr>
        <a:xfrm>
          <a:off x="2544291" y="1843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Mum</a:t>
          </a:r>
          <a:endParaRPr lang="en-GB" sz="1700" kern="1200" dirty="0"/>
        </a:p>
      </dsp:txBody>
      <dsp:txXfrm>
        <a:off x="2691824" y="149376"/>
        <a:ext cx="712351" cy="712351"/>
      </dsp:txXfrm>
    </dsp:sp>
    <dsp:sp modelId="{76489116-6AE3-4D6D-AA27-0A498640B578}">
      <dsp:nvSpPr>
        <dsp:cNvPr id="0" name=""/>
        <dsp:cNvSpPr/>
      </dsp:nvSpPr>
      <dsp:spPr>
        <a:xfrm>
          <a:off x="4070738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Step dad</a:t>
          </a:r>
          <a:endParaRPr lang="en-GB" sz="1700" kern="1200" dirty="0"/>
        </a:p>
      </dsp:txBody>
      <dsp:txXfrm>
        <a:off x="4218271" y="1675824"/>
        <a:ext cx="712351" cy="712351"/>
      </dsp:txXfrm>
    </dsp:sp>
    <dsp:sp modelId="{6BB9E1F1-FC58-4B91-9924-51C50BA74414}">
      <dsp:nvSpPr>
        <dsp:cNvPr id="0" name=""/>
        <dsp:cNvSpPr/>
      </dsp:nvSpPr>
      <dsp:spPr>
        <a:xfrm>
          <a:off x="2543943" y="3054738"/>
          <a:ext cx="1008112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Birth dad</a:t>
          </a:r>
          <a:endParaRPr lang="en-GB" sz="1700" kern="1200" dirty="0"/>
        </a:p>
      </dsp:txBody>
      <dsp:txXfrm>
        <a:off x="2691578" y="3202271"/>
        <a:ext cx="712842" cy="712351"/>
      </dsp:txXfrm>
    </dsp:sp>
    <dsp:sp modelId="{E9E8BFD9-140A-4B68-A8C3-4B629E509769}">
      <dsp:nvSpPr>
        <dsp:cNvPr id="0" name=""/>
        <dsp:cNvSpPr/>
      </dsp:nvSpPr>
      <dsp:spPr>
        <a:xfrm>
          <a:off x="1017843" y="1528291"/>
          <a:ext cx="1007417" cy="10074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/>
            <a:t>Siblings</a:t>
          </a:r>
          <a:endParaRPr lang="en-GB" sz="1700" kern="1200" dirty="0"/>
        </a:p>
      </dsp:txBody>
      <dsp:txXfrm>
        <a:off x="1165376" y="1675824"/>
        <a:ext cx="712351" cy="712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E3136D-DB03-445C-AC70-8445EAAA85FA}">
      <dsp:nvSpPr>
        <dsp:cNvPr id="0" name=""/>
        <dsp:cNvSpPr/>
      </dsp:nvSpPr>
      <dsp:spPr>
        <a:xfrm>
          <a:off x="2924780" y="2552327"/>
          <a:ext cx="2143327" cy="21433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Elizabeth</a:t>
          </a:r>
          <a:endParaRPr lang="en-GB" sz="3100" kern="1200" dirty="0"/>
        </a:p>
      </dsp:txBody>
      <dsp:txXfrm>
        <a:off x="3238663" y="2866210"/>
        <a:ext cx="1515561" cy="1515561"/>
      </dsp:txXfrm>
    </dsp:sp>
    <dsp:sp modelId="{F571A6AE-650D-494A-8F4A-A9BAC452B008}">
      <dsp:nvSpPr>
        <dsp:cNvPr id="0" name=""/>
        <dsp:cNvSpPr/>
      </dsp:nvSpPr>
      <dsp:spPr>
        <a:xfrm rot="12900000">
          <a:off x="1547092" y="2178269"/>
          <a:ext cx="1641675" cy="6108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730EDE-46D8-455E-978B-153825718210}">
      <dsp:nvSpPr>
        <dsp:cNvPr id="0" name=""/>
        <dsp:cNvSpPr/>
      </dsp:nvSpPr>
      <dsp:spPr>
        <a:xfrm>
          <a:off x="677458" y="1198416"/>
          <a:ext cx="2036160" cy="1628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0" kern="1200" dirty="0" smtClean="0"/>
            <a:t>Sister</a:t>
          </a:r>
          <a:endParaRPr lang="en-GB" sz="6000" kern="1200" dirty="0"/>
        </a:p>
      </dsp:txBody>
      <dsp:txXfrm>
        <a:off x="725168" y="1246126"/>
        <a:ext cx="1940740" cy="1533508"/>
      </dsp:txXfrm>
    </dsp:sp>
    <dsp:sp modelId="{0C74A96D-9977-4721-AA42-BC1AC985B7C4}">
      <dsp:nvSpPr>
        <dsp:cNvPr id="0" name=""/>
        <dsp:cNvSpPr/>
      </dsp:nvSpPr>
      <dsp:spPr>
        <a:xfrm rot="16200000">
          <a:off x="3175606" y="1330518"/>
          <a:ext cx="1641675" cy="6108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32E419-2E67-4862-AA92-745EB3E624FD}">
      <dsp:nvSpPr>
        <dsp:cNvPr id="0" name=""/>
        <dsp:cNvSpPr/>
      </dsp:nvSpPr>
      <dsp:spPr>
        <a:xfrm>
          <a:off x="2978363" y="640"/>
          <a:ext cx="2036160" cy="1628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0" kern="1200" dirty="0" smtClean="0"/>
            <a:t>Mum</a:t>
          </a:r>
          <a:endParaRPr lang="en-GB" sz="6000" kern="1200" dirty="0"/>
        </a:p>
      </dsp:txBody>
      <dsp:txXfrm>
        <a:off x="3026073" y="48350"/>
        <a:ext cx="1940740" cy="1533508"/>
      </dsp:txXfrm>
    </dsp:sp>
    <dsp:sp modelId="{6D5632C1-F4B7-483D-9275-DA52BABB1DD8}">
      <dsp:nvSpPr>
        <dsp:cNvPr id="0" name=""/>
        <dsp:cNvSpPr/>
      </dsp:nvSpPr>
      <dsp:spPr>
        <a:xfrm rot="19500000">
          <a:off x="4804120" y="2178269"/>
          <a:ext cx="1641675" cy="61084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4ABEBD-975E-43F8-8593-93E0CFCC3268}">
      <dsp:nvSpPr>
        <dsp:cNvPr id="0" name=""/>
        <dsp:cNvSpPr/>
      </dsp:nvSpPr>
      <dsp:spPr>
        <a:xfrm>
          <a:off x="5279268" y="1198416"/>
          <a:ext cx="2036160" cy="16289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000" kern="1200" dirty="0" smtClean="0"/>
            <a:t>DAD</a:t>
          </a:r>
          <a:endParaRPr lang="en-GB" sz="6000" kern="1200" dirty="0"/>
        </a:p>
      </dsp:txBody>
      <dsp:txXfrm>
        <a:off x="5326978" y="1246126"/>
        <a:ext cx="1940740" cy="1533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3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53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97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02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17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0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38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54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044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281411"/>
            <a:ext cx="2133600" cy="365125"/>
          </a:xfrm>
          <a:prstGeom prst="rect">
            <a:avLst/>
          </a:prstGeom>
        </p:spPr>
        <p:txBody>
          <a:bodyPr/>
          <a:lstStyle/>
          <a:p>
            <a:fld id="{2324610E-8448-584C-8FA3-A15AF627CF5C}" type="datetimeFigureOut">
              <a:rPr lang="en-US" smtClean="0"/>
              <a:t>2/6/2018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2D5018-2030-2046-84FC-87E41EA86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9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8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N:\OD, Participation &amp; Communications\Communications\Printed Materials\Photographs\Dorset Kitesurfing_resiz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" r="10198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93142" y="2498765"/>
            <a:ext cx="7599066" cy="1477328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GB" sz="4000" b="1" kern="100" dirty="0" smtClean="0">
                <a:solidFill>
                  <a:srgbClr val="002060"/>
                </a:solidFill>
                <a:latin typeface="Arial"/>
                <a:cs typeface="Arial"/>
              </a:rPr>
              <a:t>The </a:t>
            </a:r>
            <a:r>
              <a:rPr lang="en-GB" sz="4000" b="1" kern="100" dirty="0">
                <a:solidFill>
                  <a:srgbClr val="002060"/>
                </a:solidFill>
                <a:latin typeface="Arial"/>
                <a:cs typeface="Arial"/>
              </a:rPr>
              <a:t>j</a:t>
            </a:r>
            <a:r>
              <a:rPr lang="en-GB" sz="4000" b="1" kern="100" dirty="0" smtClean="0">
                <a:solidFill>
                  <a:srgbClr val="002060"/>
                </a:solidFill>
                <a:latin typeface="Arial"/>
                <a:cs typeface="Arial"/>
              </a:rPr>
              <a:t>ourney through mental health services, from child to adulthood</a:t>
            </a:r>
            <a:endParaRPr lang="en-GB" sz="4000" b="1" kern="1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3142" y="2062328"/>
            <a:ext cx="4006966" cy="430887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sz="2800" dirty="0" smtClean="0">
                <a:solidFill>
                  <a:srgbClr val="003893"/>
                </a:solidFill>
                <a:latin typeface="Arial"/>
                <a:cs typeface="Arial"/>
              </a:rPr>
              <a:t>Dorset HealthCare</a:t>
            </a:r>
            <a:endParaRPr lang="en-GB" sz="2800" dirty="0">
              <a:solidFill>
                <a:srgbClr val="003893"/>
              </a:solidFill>
              <a:latin typeface="Arial"/>
              <a:cs typeface="Arial"/>
            </a:endParaRPr>
          </a:p>
        </p:txBody>
      </p:sp>
      <p:pic>
        <p:nvPicPr>
          <p:cNvPr id="13" name="Picture 2" descr="N:\OD, Participation &amp; Communications\Communications\Printed Materials\Logo_Icons\Logos\NEW logo\Dorset HealthCare University NHS Foundation Trust CMYK WH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879" y="255821"/>
            <a:ext cx="1724990" cy="886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01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619672" y="465313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  ELSA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372200" y="4837802"/>
            <a:ext cx="100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School Nurse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835696" y="69269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     CMHT  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692696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Wider Family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331640" y="1772816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Family Partnership Zone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 flipH="1">
            <a:off x="6196890" y="2060848"/>
            <a:ext cx="1399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Health Visitors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1619672" y="3861048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CAMHS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6196890" y="4230380"/>
            <a:ext cx="1490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Paediatricians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3059832" y="5301208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School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4067944" y="877362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Friends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6942126" y="3501008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44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467544" y="764704"/>
          <a:ext cx="7992888" cy="469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19672" y="1124744"/>
            <a:ext cx="1746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Steps2Wellbeing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23065" y="4581128"/>
            <a:ext cx="1726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Student Support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4765794"/>
            <a:ext cx="888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CAMHS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501024" y="4070588"/>
            <a:ext cx="1550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Youth Workers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051720" y="1543865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GP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012160" y="4293096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On-Line Support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156176" y="1124744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Psychiatric Liaison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486585" y="1543865"/>
            <a:ext cx="1417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Wider Family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824188" y="742638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Friends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077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5425" y="6335581"/>
            <a:ext cx="8148804" cy="1006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70517" y="6534606"/>
            <a:ext cx="4323312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r"/>
            <a:r>
              <a:rPr lang="en-GB" sz="1200" dirty="0" smtClean="0">
                <a:solidFill>
                  <a:schemeClr val="tx2"/>
                </a:solidFill>
                <a:latin typeface="Arial"/>
                <a:cs typeface="Arial"/>
              </a:rPr>
              <a:t>1</a:t>
            </a:r>
            <a:endParaRPr lang="en-GB" sz="12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1" name="Picture 2" descr="N:\OD, Participation &amp; Communications\Communications\Printed Materials\Photographs\Family_siz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9"/>
          <a:stretch/>
        </p:blipFill>
        <p:spPr bwMode="auto">
          <a:xfrm>
            <a:off x="531449" y="1042838"/>
            <a:ext cx="8173413" cy="516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11556" y="5238614"/>
            <a:ext cx="23195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  <a:latin typeface="Arial"/>
                <a:cs typeface="Arial"/>
              </a:rPr>
              <a:t>Small Caption </a:t>
            </a:r>
            <a:r>
              <a:rPr lang="en-GB" sz="1200" dirty="0" err="1" smtClean="0">
                <a:solidFill>
                  <a:schemeClr val="tx2"/>
                </a:solidFill>
                <a:latin typeface="Arial"/>
                <a:cs typeface="Arial"/>
              </a:rPr>
              <a:t>Uptios</a:t>
            </a:r>
            <a:r>
              <a:rPr lang="en-GB" sz="1200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Arial"/>
                <a:cs typeface="Arial"/>
              </a:rPr>
              <a:t>rendiam</a:t>
            </a: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Arial"/>
                <a:cs typeface="Arial"/>
              </a:rPr>
              <a:t>inciduci</a:t>
            </a: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 cum is </a:t>
            </a:r>
            <a:r>
              <a:rPr lang="en-GB" sz="1200" dirty="0" err="1">
                <a:solidFill>
                  <a:schemeClr val="tx2"/>
                </a:solidFill>
                <a:latin typeface="Arial"/>
                <a:cs typeface="Arial"/>
              </a:rPr>
              <a:t>solecep</a:t>
            </a: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Arial"/>
                <a:cs typeface="Arial"/>
              </a:rPr>
              <a:t>udiossit</a:t>
            </a: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, sit, </a:t>
            </a:r>
            <a:r>
              <a:rPr lang="en-GB" sz="1200" dirty="0" err="1">
                <a:solidFill>
                  <a:schemeClr val="tx2"/>
                </a:solidFill>
                <a:latin typeface="Arial"/>
                <a:cs typeface="Arial"/>
              </a:rPr>
              <a:t>arumquam</a:t>
            </a: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 vent </a:t>
            </a:r>
            <a:r>
              <a:rPr lang="en-GB" sz="1200" dirty="0" err="1">
                <a:solidFill>
                  <a:schemeClr val="tx2"/>
                </a:solidFill>
                <a:latin typeface="Arial"/>
                <a:cs typeface="Arial"/>
              </a:rPr>
              <a:t>fugiatem</a:t>
            </a: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tx2"/>
                </a:solidFill>
                <a:latin typeface="Arial"/>
                <a:cs typeface="Arial"/>
              </a:rPr>
              <a:t>porios</a:t>
            </a: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 sit </a:t>
            </a:r>
            <a:r>
              <a:rPr lang="en-GB" sz="1200" dirty="0" err="1">
                <a:solidFill>
                  <a:schemeClr val="tx2"/>
                </a:solidFill>
                <a:latin typeface="Arial"/>
                <a:cs typeface="Arial"/>
              </a:rPr>
              <a:t>adi</a:t>
            </a:r>
            <a:r>
              <a:rPr lang="en-GB" sz="120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  <a:latin typeface="Arial"/>
                <a:cs typeface="Arial"/>
              </a:rPr>
              <a:t>susant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868" y="414397"/>
            <a:ext cx="4323312" cy="184666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r>
              <a:rPr lang="en-GB" sz="1200" dirty="0" smtClean="0">
                <a:solidFill>
                  <a:schemeClr val="tx2"/>
                </a:solidFill>
                <a:latin typeface="Arial"/>
                <a:cs typeface="Arial"/>
              </a:rPr>
              <a:t>Document Name</a:t>
            </a:r>
            <a:endParaRPr lang="en-GB" sz="12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5425" y="942948"/>
            <a:ext cx="8148804" cy="10066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N:\OD, Participation &amp; Communications\Communications\Printed Materials\Logo_Icons\Logos\NEW logo\Dorset HealthCare University NHS Foundation Trust CMYK 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10" y="832"/>
            <a:ext cx="2020389" cy="1283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90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Similarities and Differences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groups discuss how do child and adult mental health services differ?</a:t>
            </a:r>
          </a:p>
          <a:p>
            <a:r>
              <a:rPr lang="en-GB" dirty="0" smtClean="0"/>
              <a:t>Think about legislation, social factors, development, the role and availability of services?</a:t>
            </a:r>
          </a:p>
          <a:p>
            <a:r>
              <a:rPr lang="en-GB" dirty="0" smtClean="0"/>
              <a:t>Are any elements the same?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4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Child V Adult mental health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Thresholds</a:t>
            </a:r>
          </a:p>
          <a:p>
            <a:r>
              <a:rPr lang="en-GB" dirty="0" smtClean="0"/>
              <a:t>Interventions and models of working</a:t>
            </a:r>
          </a:p>
          <a:p>
            <a:r>
              <a:rPr lang="en-GB" dirty="0" smtClean="0"/>
              <a:t>MCA, Competency and Fraser Guidelines</a:t>
            </a:r>
          </a:p>
          <a:p>
            <a:r>
              <a:rPr lang="en-GB" dirty="0" smtClean="0"/>
              <a:t>16 – 18 the borderlands</a:t>
            </a:r>
          </a:p>
          <a:p>
            <a:r>
              <a:rPr lang="en-GB" dirty="0" smtClean="0"/>
              <a:t>Parents, parental responsibility &amp; the role of the family</a:t>
            </a:r>
          </a:p>
          <a:p>
            <a:r>
              <a:rPr lang="en-GB" dirty="0" smtClean="0"/>
              <a:t>Education, employment and benefits.</a:t>
            </a:r>
          </a:p>
          <a:p>
            <a:r>
              <a:rPr lang="en-GB" dirty="0" smtClean="0"/>
              <a:t>Medication – NICE guidance</a:t>
            </a:r>
          </a:p>
          <a:p>
            <a:r>
              <a:rPr lang="en-GB" dirty="0" smtClean="0"/>
              <a:t>Engagement with services.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5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Transitions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Final draft policy published in August 2017</a:t>
            </a:r>
          </a:p>
          <a:p>
            <a:r>
              <a:rPr lang="en-GB" dirty="0" smtClean="0"/>
              <a:t>All members of the relevant services share responsibility to ensure effective transition of care.</a:t>
            </a:r>
          </a:p>
          <a:p>
            <a:r>
              <a:rPr lang="en-GB" dirty="0" smtClean="0"/>
              <a:t>However it is the responsibility of CAMHS to start discussing and preparing for the transition, when the young person reaches 17.</a:t>
            </a:r>
          </a:p>
          <a:p>
            <a:r>
              <a:rPr lang="en-GB" dirty="0" smtClean="0"/>
              <a:t>Adult services have a responsibility to support this process.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254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Pathways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CAMHS to Primary Care (GP)</a:t>
            </a:r>
          </a:p>
          <a:p>
            <a:r>
              <a:rPr lang="en-GB" dirty="0" smtClean="0"/>
              <a:t>CAMHS to Steps to Wellbeing</a:t>
            </a:r>
          </a:p>
          <a:p>
            <a:r>
              <a:rPr lang="en-GB" dirty="0" smtClean="0"/>
              <a:t>CAMHS to Community mental Health Team (CMHT)</a:t>
            </a:r>
          </a:p>
          <a:p>
            <a:r>
              <a:rPr lang="en-GB" dirty="0" smtClean="0"/>
              <a:t>Local Inpatient Adolescent to CMHT</a:t>
            </a:r>
          </a:p>
          <a:p>
            <a:r>
              <a:rPr lang="en-GB" dirty="0" smtClean="0"/>
              <a:t>Inpatient Adolescent to Inpatient Adult</a:t>
            </a:r>
          </a:p>
          <a:p>
            <a:r>
              <a:rPr lang="en-GB" dirty="0" smtClean="0"/>
              <a:t>Repatriation/Further Out of Area Placement</a:t>
            </a:r>
          </a:p>
          <a:p>
            <a:r>
              <a:rPr lang="en-GB" dirty="0" smtClean="0"/>
              <a:t>CAMHS to Asperger Service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39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Arrow Connector 12"/>
          <p:cNvSpPr>
            <a:spLocks noChangeShapeType="1"/>
          </p:cNvSpPr>
          <p:nvPr/>
        </p:nvSpPr>
        <p:spPr bwMode="auto">
          <a:xfrm rot="5400000">
            <a:off x="1321593" y="1310482"/>
            <a:ext cx="36036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522288" y="495300"/>
            <a:ext cx="2890837" cy="660400"/>
          </a:xfrm>
          <a:prstGeom prst="rect">
            <a:avLst/>
          </a:prstGeom>
          <a:solidFill>
            <a:srgbClr val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Referral to CAMHS. Young Person identified as 17¾ years.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25463" y="1503363"/>
            <a:ext cx="2890837" cy="444500"/>
          </a:xfrm>
          <a:prstGeom prst="rect">
            <a:avLst/>
          </a:prstGeom>
          <a:solidFill>
            <a:srgbClr val="FFFFFF"/>
          </a:solidFill>
          <a:ln w="28575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CAMHS screen referral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15092" y="2996952"/>
            <a:ext cx="2890838" cy="806450"/>
          </a:xfrm>
          <a:prstGeom prst="rect">
            <a:avLst/>
          </a:prstGeom>
          <a:solidFill>
            <a:srgbClr val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If depression / anxiety indicated and no significant risk / safeguarding, consider sending to S2W to undertake initial assessment and inform referrer.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"/>
          <p:cNvSpPr txBox="1">
            <a:spLocks noChangeArrowheads="1"/>
          </p:cNvSpPr>
          <p:nvPr/>
        </p:nvSpPr>
        <p:spPr bwMode="auto">
          <a:xfrm>
            <a:off x="528764" y="4221088"/>
            <a:ext cx="2881313" cy="463550"/>
          </a:xfrm>
          <a:prstGeom prst="rect">
            <a:avLst/>
          </a:prstGeom>
          <a:solidFill>
            <a:srgbClr val="FFFFFF"/>
          </a:solidFill>
          <a:ln w="28575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S2W to receive referral from CAMHS, screen and assess as usual.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272757" y="2089496"/>
            <a:ext cx="2409825" cy="692150"/>
          </a:xfrm>
          <a:prstGeom prst="rect">
            <a:avLst/>
          </a:prstGeom>
          <a:solidFill>
            <a:srgbClr val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If depression / anxiety not reason for referral, and / or significant risk / safeguarding follow CAMHS process.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5"/>
          <p:cNvSpPr>
            <a:spLocks noChangeShapeType="1"/>
          </p:cNvSpPr>
          <p:nvPr/>
        </p:nvSpPr>
        <p:spPr bwMode="auto">
          <a:xfrm rot="5400000">
            <a:off x="1315244" y="2124869"/>
            <a:ext cx="360362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2"/>
          <p:cNvSpPr>
            <a:spLocks noChangeShapeType="1"/>
          </p:cNvSpPr>
          <p:nvPr/>
        </p:nvSpPr>
        <p:spPr bwMode="auto">
          <a:xfrm rot="5400000">
            <a:off x="1323181" y="1218407"/>
            <a:ext cx="36036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4"/>
          <p:cNvSpPr>
            <a:spLocks noChangeShapeType="1"/>
          </p:cNvSpPr>
          <p:nvPr/>
        </p:nvSpPr>
        <p:spPr bwMode="auto">
          <a:xfrm>
            <a:off x="1577307" y="2204864"/>
            <a:ext cx="169545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auto">
          <a:xfrm>
            <a:off x="179512" y="698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0" y="914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71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87375" y="457200"/>
            <a:ext cx="2890838" cy="463550"/>
          </a:xfrm>
          <a:prstGeom prst="rect">
            <a:avLst/>
          </a:prstGeom>
          <a:solidFill>
            <a:srgbClr val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Young person in CAMHS 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reaches 17½ years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8163" y="1227138"/>
            <a:ext cx="2892425" cy="563562"/>
          </a:xfrm>
          <a:prstGeom prst="rect">
            <a:avLst/>
          </a:prstGeom>
          <a:solidFill>
            <a:srgbClr val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Transition Policy activated. Young person discussed as part of MDT meeting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92138" y="2174875"/>
            <a:ext cx="2881312" cy="696913"/>
          </a:xfrm>
          <a:prstGeom prst="rect">
            <a:avLst/>
          </a:prstGeom>
          <a:solidFill>
            <a:srgbClr val="FFFFFF"/>
          </a:solidFill>
          <a:ln w="28575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If depression / anxiety indicated and no risk / safeguarding, Care Co-ordinator to discuss with S2W team lead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581025" y="4791075"/>
            <a:ext cx="2892425" cy="833438"/>
          </a:xfrm>
          <a:prstGeom prst="rect">
            <a:avLst/>
          </a:prstGeom>
          <a:solidFill>
            <a:srgbClr val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Following agreement S2W to offer an initial appointment with a view to transition. Should occur before 18</a:t>
            </a:r>
            <a:r>
              <a:rPr kumimoji="0" lang="en-US" altLang="en-US" sz="11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birthday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657225" y="3408363"/>
            <a:ext cx="2892425" cy="874712"/>
          </a:xfrm>
          <a:prstGeom prst="rect">
            <a:avLst/>
          </a:prstGeom>
          <a:solidFill>
            <a:srgbClr val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If agreed young person could be appropriate for S2W a meeting with young person and family should be arranged within three months.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3279775" y="2755900"/>
            <a:ext cx="2881313" cy="560388"/>
          </a:xfrm>
          <a:prstGeom prst="rect">
            <a:avLst/>
          </a:prstGeom>
          <a:solidFill>
            <a:srgbClr val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If not agreed consider CMHT referral if criteria met / discharge to GP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558800" y="6013450"/>
            <a:ext cx="2892425" cy="663575"/>
          </a:xfrm>
          <a:prstGeom prst="rect">
            <a:avLst/>
          </a:prstGeom>
          <a:solidFill>
            <a:srgbClr val="FFFFFF"/>
          </a:solidFill>
          <a:ln w="28575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Patient discharged from CAMS to Care Pathway but informed being offered therapy in S2W.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3286125" y="4556125"/>
            <a:ext cx="2890838" cy="568325"/>
          </a:xfrm>
          <a:prstGeom prst="rect">
            <a:avLst/>
          </a:prstGeom>
          <a:solidFill>
            <a:srgbClr val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If not agreed consider CMHT referral if criteria met  / discharge to GP</a:t>
            </a:r>
            <a:endParaRPr kumimoji="0" lang="en-US" alt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traight Arrow Connector 12"/>
          <p:cNvSpPr>
            <a:spLocks noChangeShapeType="1"/>
          </p:cNvSpPr>
          <p:nvPr/>
        </p:nvSpPr>
        <p:spPr bwMode="auto">
          <a:xfrm rot="5400000">
            <a:off x="1397793" y="1046957"/>
            <a:ext cx="36036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6"/>
          <p:cNvSpPr>
            <a:spLocks noChangeShapeType="1"/>
          </p:cNvSpPr>
          <p:nvPr/>
        </p:nvSpPr>
        <p:spPr bwMode="auto">
          <a:xfrm rot="5400000">
            <a:off x="1399382" y="1972469"/>
            <a:ext cx="360362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5"/>
          <p:cNvSpPr>
            <a:spLocks noChangeShapeType="1"/>
          </p:cNvSpPr>
          <p:nvPr/>
        </p:nvSpPr>
        <p:spPr bwMode="auto">
          <a:xfrm rot="5400000">
            <a:off x="1400968" y="3186907"/>
            <a:ext cx="36036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4"/>
          <p:cNvSpPr>
            <a:spLocks noChangeShapeType="1"/>
          </p:cNvSpPr>
          <p:nvPr/>
        </p:nvSpPr>
        <p:spPr bwMode="auto">
          <a:xfrm rot="5400000">
            <a:off x="1397793" y="4479132"/>
            <a:ext cx="36036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AutoShape 3"/>
          <p:cNvSpPr>
            <a:spLocks noChangeShapeType="1"/>
          </p:cNvSpPr>
          <p:nvPr/>
        </p:nvSpPr>
        <p:spPr bwMode="auto">
          <a:xfrm rot="5400000">
            <a:off x="1400968" y="5812632"/>
            <a:ext cx="36036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2"/>
          <p:cNvSpPr>
            <a:spLocks noChangeShapeType="1"/>
          </p:cNvSpPr>
          <p:nvPr/>
        </p:nvSpPr>
        <p:spPr bwMode="auto">
          <a:xfrm>
            <a:off x="1517650" y="4660900"/>
            <a:ext cx="169545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AutoShape 1"/>
          <p:cNvSpPr>
            <a:spLocks noChangeShapeType="1"/>
          </p:cNvSpPr>
          <p:nvPr/>
        </p:nvSpPr>
        <p:spPr bwMode="auto">
          <a:xfrm>
            <a:off x="1565275" y="3024188"/>
            <a:ext cx="169545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ectangle 25"/>
          <p:cNvSpPr>
            <a:spLocks noChangeArrowheads="1"/>
          </p:cNvSpPr>
          <p:nvPr/>
        </p:nvSpPr>
        <p:spPr bwMode="auto">
          <a:xfrm>
            <a:off x="3420082" y="285691"/>
            <a:ext cx="230383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209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209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209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209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209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09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09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09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0986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8675" algn="l"/>
              </a:tabLst>
            </a:pPr>
            <a: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GB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98675" algn="l"/>
              </a:tabLst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	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3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489200" y="0"/>
            <a:ext cx="3708400" cy="89217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CAMHS MDT identifies MH Issues (</a:t>
            </a:r>
            <a:r>
              <a:rPr kumimoji="0" lang="en-GB" altLang="en-US" sz="900" b="1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where young person is aged between 17 years &amp; 4 months- 9 months). 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CAMHS Team decision that young person will require Services from CMHT. (Consultation with Social Worker or pathways PA should occur if young person is known to social care.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2895600" y="914400"/>
            <a:ext cx="2895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CAMHS TL contacts AMH TL (email/phone call)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Include confirmation if Looked After Child (LAC) or Care Leaver.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traight Arrow Connector 12"/>
          <p:cNvSpPr>
            <a:spLocks noChangeShapeType="1"/>
          </p:cNvSpPr>
          <p:nvPr/>
        </p:nvSpPr>
        <p:spPr bwMode="auto">
          <a:xfrm rot="5400000">
            <a:off x="4152900" y="723900"/>
            <a:ext cx="3810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Rounded Rectangle 15"/>
          <p:cNvSpPr>
            <a:spLocks noChangeArrowheads="1"/>
          </p:cNvSpPr>
          <p:nvPr/>
        </p:nvSpPr>
        <p:spPr bwMode="auto">
          <a:xfrm>
            <a:off x="781050" y="533400"/>
            <a:ext cx="1325563" cy="857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Referral Accepted, follow up with written referral and confirmation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6523038" y="990600"/>
            <a:ext cx="1325562" cy="38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Referral Not Accepted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0" y="1676400"/>
            <a:ext cx="2895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AMH MDT allocate named worker –Confirmation whether young person is Looked After Child or care leaver. 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0" y="2393950"/>
            <a:ext cx="2895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CAHMS CCO &amp; Named AMH registered practitioner meet (within maximum timescale of 4/52) from point of referral.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traight Arrow Connector 23"/>
          <p:cNvSpPr>
            <a:spLocks noChangeShapeType="1"/>
          </p:cNvSpPr>
          <p:nvPr/>
        </p:nvSpPr>
        <p:spPr bwMode="auto">
          <a:xfrm rot="5400000" flipV="1">
            <a:off x="2895600" y="1181100"/>
            <a:ext cx="1588" cy="1588"/>
          </a:xfrm>
          <a:prstGeom prst="bentConnector3">
            <a:avLst>
              <a:gd name="adj1" fmla="val 168000000"/>
            </a:avLst>
          </a:prstGeom>
          <a:noFill/>
          <a:ln w="9525">
            <a:solidFill>
              <a:srgbClr val="4A7EBB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Rectangle 32"/>
          <p:cNvSpPr>
            <a:spLocks noChangeArrowheads="1"/>
          </p:cNvSpPr>
          <p:nvPr/>
        </p:nvSpPr>
        <p:spPr bwMode="auto">
          <a:xfrm>
            <a:off x="0" y="3074988"/>
            <a:ext cx="2895600" cy="1290637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900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Agenda to be identified</a:t>
            </a: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SBAR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Formulation 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Clustering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Linked to Appropriate care Pathway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Safeguarding 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 Funding Requirements 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3"/>
          <p:cNvSpPr>
            <a:spLocks noChangeArrowheads="1"/>
          </p:cNvSpPr>
          <p:nvPr/>
        </p:nvSpPr>
        <p:spPr bwMode="auto">
          <a:xfrm>
            <a:off x="13733" y="4617893"/>
            <a:ext cx="2895600" cy="1500187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Meeting 6 months before transition date involving: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Both teams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Primary Care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Young Person &amp; their family / support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Any other organisations/professionals with input to the process eg Housing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At this meeting a transition date must be set and Lead professional allocated. 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young person must be given info re the AMH service and collaborative pan service goals set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77787" y="6284266"/>
            <a:ext cx="2895600" cy="4445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 parties from meeting to agree plan and review 4/52 until transfer CPA / Discharge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7"/>
          <p:cNvSpPr>
            <a:spLocks noChangeArrowheads="1"/>
          </p:cNvSpPr>
          <p:nvPr/>
        </p:nvSpPr>
        <p:spPr bwMode="auto">
          <a:xfrm>
            <a:off x="5867400" y="1839913"/>
            <a:ext cx="2895600" cy="5334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MDT Meetings initiated in both services – must include team consultant and social worker/PA if known to social care.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38"/>
          <p:cNvSpPr>
            <a:spLocks noChangeArrowheads="1"/>
          </p:cNvSpPr>
          <p:nvPr/>
        </p:nvSpPr>
        <p:spPr bwMode="auto">
          <a:xfrm>
            <a:off x="7035800" y="2541588"/>
            <a:ext cx="1652588" cy="849312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CAMHS &amp; AMH agree to signpost to appropriate service  eg IAPT / Non Statutory Service- CAMHS CCO takes forward.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224338" y="2806700"/>
            <a:ext cx="2209800" cy="1038225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en-GB" altLang="en-US" sz="9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Joint Meeting of professionals to include: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 Medics – 1 from CAMHS, 1 from AMH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CCO or Team Lead CAMHS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Team Lead/Registered Practitioner AMH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2"/>
          <p:cNvSpPr>
            <a:spLocks noChangeArrowheads="1"/>
          </p:cNvSpPr>
          <p:nvPr/>
        </p:nvSpPr>
        <p:spPr bwMode="auto">
          <a:xfrm>
            <a:off x="4691063" y="4060825"/>
            <a:ext cx="1660525" cy="3429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Referral Not Accepted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505200" y="4564063"/>
            <a:ext cx="2209800" cy="9525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900" b="1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Joint Meeting of: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CAMHS Lead Consultant and AMH Lead Consultant.</a:t>
            </a:r>
            <a:endParaRPr kumimoji="0" lang="en-GB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Integrated Service Manager / Head of Mental Health and Service Manager/Head of Children's Services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6451600" y="5576888"/>
            <a:ext cx="1868488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Discharge following end of CAMHS care with Adult sign posting advice eg Recovery Education Centre/ IAPT</a:t>
            </a: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traight Arrow Connector 135"/>
          <p:cNvSpPr>
            <a:spLocks noChangeShapeType="1"/>
          </p:cNvSpPr>
          <p:nvPr/>
        </p:nvSpPr>
        <p:spPr bwMode="auto">
          <a:xfrm>
            <a:off x="5791200" y="1181100"/>
            <a:ext cx="731838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Rounded Rectangle 154"/>
          <p:cNvSpPr>
            <a:spLocks noChangeArrowheads="1"/>
          </p:cNvSpPr>
          <p:nvPr/>
        </p:nvSpPr>
        <p:spPr bwMode="auto">
          <a:xfrm>
            <a:off x="3946525" y="5667375"/>
            <a:ext cx="1325563" cy="38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Referral Accepted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40"/>
          <p:cNvSpPr>
            <a:spLocks noChangeArrowheads="1"/>
          </p:cNvSpPr>
          <p:nvPr/>
        </p:nvSpPr>
        <p:spPr bwMode="auto">
          <a:xfrm>
            <a:off x="6361113" y="4733925"/>
            <a:ext cx="2033587" cy="4762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Referral Not Accepted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Straight Arrow Connector 11"/>
          <p:cNvSpPr>
            <a:spLocks noChangeShapeType="1"/>
          </p:cNvSpPr>
          <p:nvPr/>
        </p:nvSpPr>
        <p:spPr bwMode="auto">
          <a:xfrm>
            <a:off x="5735638" y="4959350"/>
            <a:ext cx="646112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3" name="Straight Arrow Connector 14"/>
          <p:cNvSpPr>
            <a:spLocks noChangeShapeType="1"/>
          </p:cNvSpPr>
          <p:nvPr/>
        </p:nvSpPr>
        <p:spPr bwMode="auto">
          <a:xfrm rot="5400000">
            <a:off x="7118350" y="1485900"/>
            <a:ext cx="2286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4" name="Straight Arrow Connector 13"/>
          <p:cNvSpPr>
            <a:spLocks noChangeShapeType="1"/>
          </p:cNvSpPr>
          <p:nvPr/>
        </p:nvSpPr>
        <p:spPr bwMode="auto">
          <a:xfrm rot="5400000">
            <a:off x="7636669" y="2313782"/>
            <a:ext cx="452437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5" name="Rounded Rectangle 46"/>
          <p:cNvSpPr>
            <a:spLocks noChangeArrowheads="1"/>
          </p:cNvSpPr>
          <p:nvPr/>
        </p:nvSpPr>
        <p:spPr bwMode="auto">
          <a:xfrm>
            <a:off x="6727825" y="3817938"/>
            <a:ext cx="1660525" cy="5476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Joint Professionals Meeting agree to: Non Acceptance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Straight Arrow Connector 30"/>
          <p:cNvSpPr>
            <a:spLocks noChangeShapeType="1"/>
          </p:cNvSpPr>
          <p:nvPr/>
        </p:nvSpPr>
        <p:spPr bwMode="auto">
          <a:xfrm rot="16200000" flipH="1">
            <a:off x="7198519" y="5388769"/>
            <a:ext cx="366713" cy="9525"/>
          </a:xfrm>
          <a:prstGeom prst="bentConnector3">
            <a:avLst>
              <a:gd name="adj1" fmla="val 49782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7" name="Straight Connector 53"/>
          <p:cNvSpPr>
            <a:spLocks noChangeShapeType="1"/>
          </p:cNvSpPr>
          <p:nvPr/>
        </p:nvSpPr>
        <p:spPr bwMode="auto">
          <a:xfrm>
            <a:off x="8388350" y="4092575"/>
            <a:ext cx="30162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Rounded Rectangle 70"/>
          <p:cNvSpPr>
            <a:spLocks noChangeArrowheads="1"/>
          </p:cNvSpPr>
          <p:nvPr/>
        </p:nvSpPr>
        <p:spPr bwMode="auto">
          <a:xfrm>
            <a:off x="3190875" y="3079750"/>
            <a:ext cx="782638" cy="4921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Referral Accepted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Straight Arrow Connector 59"/>
          <p:cNvSpPr>
            <a:spLocks noChangeShapeType="1"/>
          </p:cNvSpPr>
          <p:nvPr/>
        </p:nvSpPr>
        <p:spPr bwMode="auto">
          <a:xfrm rot="10800000">
            <a:off x="8320088" y="5962650"/>
            <a:ext cx="3683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0" name="Straight Connector 75"/>
          <p:cNvSpPr>
            <a:spLocks noChangeShapeType="1"/>
          </p:cNvSpPr>
          <p:nvPr/>
        </p:nvSpPr>
        <p:spPr bwMode="auto">
          <a:xfrm flipH="1" flipV="1">
            <a:off x="4343400" y="4229100"/>
            <a:ext cx="347663" cy="31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1" name="Straight Arrow Connector 77"/>
          <p:cNvSpPr>
            <a:spLocks noChangeShapeType="1"/>
          </p:cNvSpPr>
          <p:nvPr/>
        </p:nvSpPr>
        <p:spPr bwMode="auto">
          <a:xfrm rot="5400000">
            <a:off x="4190206" y="4383882"/>
            <a:ext cx="306387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2" name="Straight Arrow Connector 85"/>
          <p:cNvSpPr>
            <a:spLocks noChangeShapeType="1"/>
          </p:cNvSpPr>
          <p:nvPr/>
        </p:nvSpPr>
        <p:spPr bwMode="auto">
          <a:xfrm rot="5400000">
            <a:off x="4533107" y="5591969"/>
            <a:ext cx="152400" cy="1587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3" name="Rounded Rectangle 116"/>
          <p:cNvSpPr>
            <a:spLocks noChangeArrowheads="1"/>
          </p:cNvSpPr>
          <p:nvPr/>
        </p:nvSpPr>
        <p:spPr bwMode="auto">
          <a:xfrm>
            <a:off x="3324225" y="2279650"/>
            <a:ext cx="1573213" cy="4540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Identify Need for further clinical discussion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ounded Rectangle 118"/>
          <p:cNvSpPr>
            <a:spLocks noChangeArrowheads="1"/>
          </p:cNvSpPr>
          <p:nvPr/>
        </p:nvSpPr>
        <p:spPr bwMode="auto">
          <a:xfrm>
            <a:off x="4144963" y="1752600"/>
            <a:ext cx="1325562" cy="381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400">
            <a:solidFill>
              <a:srgbClr val="F79646"/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Referral Accepted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Straight Arrow Connector 117"/>
          <p:cNvSpPr>
            <a:spLocks noChangeShapeType="1"/>
          </p:cNvSpPr>
          <p:nvPr/>
        </p:nvSpPr>
        <p:spPr bwMode="auto">
          <a:xfrm rot="10800000">
            <a:off x="4897438" y="2470150"/>
            <a:ext cx="16256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6" name="Straight Connector 121"/>
          <p:cNvSpPr>
            <a:spLocks noChangeShapeType="1"/>
          </p:cNvSpPr>
          <p:nvPr/>
        </p:nvSpPr>
        <p:spPr bwMode="auto">
          <a:xfrm>
            <a:off x="6523038" y="2286000"/>
            <a:ext cx="0" cy="184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7" name="Straight Arrow Connector 123"/>
          <p:cNvSpPr>
            <a:spLocks noChangeShapeType="1"/>
          </p:cNvSpPr>
          <p:nvPr/>
        </p:nvSpPr>
        <p:spPr bwMode="auto">
          <a:xfrm rot="10800000">
            <a:off x="3973513" y="3324225"/>
            <a:ext cx="25082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8" name="Straight Arrow Connector 125"/>
          <p:cNvSpPr>
            <a:spLocks noChangeShapeType="1"/>
          </p:cNvSpPr>
          <p:nvPr/>
        </p:nvSpPr>
        <p:spPr bwMode="auto">
          <a:xfrm rot="5400000">
            <a:off x="5221288" y="3952875"/>
            <a:ext cx="21590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Straight Connector 127"/>
          <p:cNvSpPr>
            <a:spLocks noChangeShapeType="1"/>
          </p:cNvSpPr>
          <p:nvPr/>
        </p:nvSpPr>
        <p:spPr bwMode="auto">
          <a:xfrm>
            <a:off x="8689975" y="4092575"/>
            <a:ext cx="0" cy="18700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Straight Connector 132"/>
          <p:cNvSpPr>
            <a:spLocks noChangeShapeType="1"/>
          </p:cNvSpPr>
          <p:nvPr/>
        </p:nvSpPr>
        <p:spPr bwMode="auto">
          <a:xfrm>
            <a:off x="6434138" y="3390900"/>
            <a:ext cx="601662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Straight Arrow Connector 137"/>
          <p:cNvSpPr>
            <a:spLocks noChangeShapeType="1"/>
          </p:cNvSpPr>
          <p:nvPr/>
        </p:nvSpPr>
        <p:spPr bwMode="auto">
          <a:xfrm rot="5400000">
            <a:off x="6821487" y="3605213"/>
            <a:ext cx="42862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Straight Connector 139"/>
          <p:cNvSpPr>
            <a:spLocks noChangeShapeType="1"/>
          </p:cNvSpPr>
          <p:nvPr/>
        </p:nvSpPr>
        <p:spPr bwMode="auto">
          <a:xfrm>
            <a:off x="3051175" y="1851025"/>
            <a:ext cx="0" cy="400843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" name="Straight Arrow Connector 142"/>
          <p:cNvSpPr>
            <a:spLocks noChangeShapeType="1"/>
          </p:cNvSpPr>
          <p:nvPr/>
        </p:nvSpPr>
        <p:spPr bwMode="auto">
          <a:xfrm rot="10800000">
            <a:off x="2895600" y="1851025"/>
            <a:ext cx="1555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Straight Connector 151"/>
          <p:cNvSpPr>
            <a:spLocks noChangeShapeType="1"/>
          </p:cNvSpPr>
          <p:nvPr/>
        </p:nvSpPr>
        <p:spPr bwMode="auto">
          <a:xfrm flipH="1">
            <a:off x="3051175" y="5857875"/>
            <a:ext cx="8953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Straight Connector 153"/>
          <p:cNvSpPr>
            <a:spLocks noChangeShapeType="1"/>
          </p:cNvSpPr>
          <p:nvPr/>
        </p:nvSpPr>
        <p:spPr bwMode="auto">
          <a:xfrm flipH="1" flipV="1">
            <a:off x="3051175" y="3324225"/>
            <a:ext cx="13970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Straight Arrow Connector 1032"/>
          <p:cNvSpPr>
            <a:spLocks noChangeShapeType="1"/>
          </p:cNvSpPr>
          <p:nvPr/>
        </p:nvSpPr>
        <p:spPr bwMode="auto">
          <a:xfrm rot="10800000">
            <a:off x="5470525" y="1943100"/>
            <a:ext cx="396875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Straight Connector 1035"/>
          <p:cNvSpPr>
            <a:spLocks noChangeShapeType="1"/>
          </p:cNvSpPr>
          <p:nvPr/>
        </p:nvSpPr>
        <p:spPr bwMode="auto">
          <a:xfrm flipH="1">
            <a:off x="3051175" y="1943100"/>
            <a:ext cx="1093788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Straight Arrow Connector 1039"/>
          <p:cNvSpPr>
            <a:spLocks noChangeShapeType="1"/>
          </p:cNvSpPr>
          <p:nvPr/>
        </p:nvSpPr>
        <p:spPr bwMode="auto">
          <a:xfrm rot="16200000" flipH="1">
            <a:off x="1302544" y="1531144"/>
            <a:ext cx="285750" cy="4762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Straight Connector 1041"/>
          <p:cNvSpPr>
            <a:spLocks noChangeShapeType="1"/>
          </p:cNvSpPr>
          <p:nvPr/>
        </p:nvSpPr>
        <p:spPr bwMode="auto">
          <a:xfrm>
            <a:off x="1447800" y="2209800"/>
            <a:ext cx="0" cy="1841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Straight Connector 1043"/>
          <p:cNvSpPr>
            <a:spLocks noChangeShapeType="1"/>
          </p:cNvSpPr>
          <p:nvPr/>
        </p:nvSpPr>
        <p:spPr bwMode="auto">
          <a:xfrm>
            <a:off x="1447800" y="2927350"/>
            <a:ext cx="0" cy="14922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1" name="Straight Connector 1045"/>
          <p:cNvSpPr>
            <a:spLocks noChangeShapeType="1"/>
          </p:cNvSpPr>
          <p:nvPr/>
        </p:nvSpPr>
        <p:spPr bwMode="auto">
          <a:xfrm>
            <a:off x="1447800" y="4365625"/>
            <a:ext cx="0" cy="1666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2" name="Straight Connector 1047"/>
          <p:cNvSpPr>
            <a:spLocks noChangeShapeType="1"/>
          </p:cNvSpPr>
          <p:nvPr/>
        </p:nvSpPr>
        <p:spPr bwMode="auto">
          <a:xfrm>
            <a:off x="1461533" y="5995495"/>
            <a:ext cx="0" cy="277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3" name="Straight Connector 4"/>
          <p:cNvSpPr>
            <a:spLocks noChangeShapeType="1"/>
          </p:cNvSpPr>
          <p:nvPr/>
        </p:nvSpPr>
        <p:spPr bwMode="auto">
          <a:xfrm>
            <a:off x="4610100" y="2660650"/>
            <a:ext cx="0" cy="14605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4" name="Straight Arrow Connector 5"/>
          <p:cNvSpPr>
            <a:spLocks noChangeShapeType="1"/>
          </p:cNvSpPr>
          <p:nvPr/>
        </p:nvSpPr>
        <p:spPr bwMode="auto">
          <a:xfrm rot="10800000" flipV="1">
            <a:off x="2105025" y="1181100"/>
            <a:ext cx="790575" cy="9525"/>
          </a:xfrm>
          <a:prstGeom prst="bentConnector3">
            <a:avLst>
              <a:gd name="adj1" fmla="val 50000"/>
            </a:avLst>
          </a:prstGeom>
          <a:noFill/>
          <a:ln w="25400">
            <a:solidFill>
              <a:srgbClr val="000000"/>
            </a:solidFill>
            <a:miter lim="800000"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3958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6" name="Rectangle 64"/>
          <p:cNvSpPr>
            <a:spLocks noChangeArrowheads="1"/>
          </p:cNvSpPr>
          <p:nvPr/>
        </p:nvSpPr>
        <p:spPr bwMode="auto">
          <a:xfrm>
            <a:off x="0" y="370329"/>
            <a:ext cx="18473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n-GB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07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traight Arrow Connector 12"/>
          <p:cNvSpPr>
            <a:spLocks noChangeShapeType="1"/>
          </p:cNvSpPr>
          <p:nvPr/>
        </p:nvSpPr>
        <p:spPr bwMode="auto">
          <a:xfrm rot="5400000">
            <a:off x="1321593" y="1310482"/>
            <a:ext cx="36036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22288" y="495300"/>
            <a:ext cx="2890837" cy="660400"/>
          </a:xfrm>
          <a:prstGeom prst="rect">
            <a:avLst/>
          </a:prstGeom>
          <a:solidFill>
            <a:srgbClr val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Referral to CAMHS. Young Person identified as 17¾ years.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25463" y="1503363"/>
            <a:ext cx="2890837" cy="444500"/>
          </a:xfrm>
          <a:prstGeom prst="rect">
            <a:avLst/>
          </a:prstGeom>
          <a:solidFill>
            <a:srgbClr val="FFFFFF"/>
          </a:solidFill>
          <a:ln w="28575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CAMHS screen referral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15092" y="2996952"/>
            <a:ext cx="2890838" cy="806450"/>
          </a:xfrm>
          <a:prstGeom prst="rect">
            <a:avLst/>
          </a:prstGeom>
          <a:solidFill>
            <a:srgbClr val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If depression / anxiety indicated and no significant risk / safeguarding, consider sending to S2W to undertake initial assessment and inform referrer.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528764" y="4221088"/>
            <a:ext cx="2881313" cy="463550"/>
          </a:xfrm>
          <a:prstGeom prst="rect">
            <a:avLst/>
          </a:prstGeom>
          <a:solidFill>
            <a:srgbClr val="FFFFFF"/>
          </a:solidFill>
          <a:ln w="28575">
            <a:solidFill>
              <a:srgbClr val="F79646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S2W to receive referral from CAMHS, screen and assess as usual.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272757" y="2089496"/>
            <a:ext cx="2409825" cy="692150"/>
          </a:xfrm>
          <a:prstGeom prst="rect">
            <a:avLst/>
          </a:prstGeom>
          <a:solidFill>
            <a:srgbClr val="FFFFFF"/>
          </a:solidFill>
          <a:ln w="28575">
            <a:solidFill>
              <a:srgbClr val="4F81B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If depression / anxiety not reason for referral, and / or significant risk / safeguarding follow CAMHS process.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5"/>
          <p:cNvSpPr>
            <a:spLocks noChangeShapeType="1"/>
          </p:cNvSpPr>
          <p:nvPr/>
        </p:nvSpPr>
        <p:spPr bwMode="auto">
          <a:xfrm rot="5400000">
            <a:off x="1315244" y="2124869"/>
            <a:ext cx="360362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AutoShape 2"/>
          <p:cNvSpPr>
            <a:spLocks noChangeShapeType="1"/>
          </p:cNvSpPr>
          <p:nvPr/>
        </p:nvSpPr>
        <p:spPr bwMode="auto">
          <a:xfrm rot="5400000">
            <a:off x="1323181" y="1218407"/>
            <a:ext cx="360363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4"/>
          <p:cNvSpPr>
            <a:spLocks noChangeShapeType="1"/>
          </p:cNvSpPr>
          <p:nvPr/>
        </p:nvSpPr>
        <p:spPr bwMode="auto">
          <a:xfrm>
            <a:off x="1577307" y="2204864"/>
            <a:ext cx="1695450" cy="0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2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</TotalTime>
  <Words>876</Words>
  <Application>Microsoft Office PowerPoint</Application>
  <PresentationFormat>On-screen Show (4:3)</PresentationFormat>
  <Paragraphs>134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Custom Design</vt:lpstr>
      <vt:lpstr>PowerPoint Presentation</vt:lpstr>
      <vt:lpstr>Similarities and Differences</vt:lpstr>
      <vt:lpstr>Child V Adult mental health</vt:lpstr>
      <vt:lpstr>Transitions</vt:lpstr>
      <vt:lpstr>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 &amp; Milton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O'Brien</dc:creator>
  <cp:lastModifiedBy>Donna J Devoto</cp:lastModifiedBy>
  <cp:revision>61</cp:revision>
  <dcterms:created xsi:type="dcterms:W3CDTF">2014-04-08T10:27:44Z</dcterms:created>
  <dcterms:modified xsi:type="dcterms:W3CDTF">2018-02-06T15:12:20Z</dcterms:modified>
</cp:coreProperties>
</file>